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044D33-3DF5-40ED-9853-259E7DA58B55}" v="8" dt="2023-11-10T09:03:37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3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587F1-7B88-4AA0-8279-17F0F038615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992FD7B-4391-4996-BEE5-A97305A0D197}">
      <dgm:prSet phldrT="[Text]" custT="1"/>
      <dgm:spPr/>
      <dgm:t>
        <a:bodyPr/>
        <a:lstStyle/>
        <a:p>
          <a:r>
            <a:rPr lang="cs-CZ" sz="1800" b="1"/>
            <a:t>Kvalita života</a:t>
          </a:r>
        </a:p>
      </dgm:t>
    </dgm:pt>
    <dgm:pt modelId="{AEC99B2D-7403-4ED5-A99A-D1C58B5C147A}" type="parTrans" cxnId="{FDFE28A4-C536-4778-ABFA-7CDEC74EEF01}">
      <dgm:prSet/>
      <dgm:spPr/>
      <dgm:t>
        <a:bodyPr/>
        <a:lstStyle/>
        <a:p>
          <a:endParaRPr lang="cs-CZ" sz="2800" b="1"/>
        </a:p>
      </dgm:t>
    </dgm:pt>
    <dgm:pt modelId="{8462175A-A313-4980-BAF5-EC64371D3A2B}" type="sibTrans" cxnId="{FDFE28A4-C536-4778-ABFA-7CDEC74EEF01}">
      <dgm:prSet custT="1"/>
      <dgm:spPr/>
      <dgm:t>
        <a:bodyPr/>
        <a:lstStyle/>
        <a:p>
          <a:endParaRPr lang="cs-CZ" sz="1600" b="1"/>
        </a:p>
      </dgm:t>
    </dgm:pt>
    <dgm:pt modelId="{3CEB3398-C044-4741-A34A-925CEC7AE872}">
      <dgm:prSet phldrT="[Text]" custT="1"/>
      <dgm:spPr/>
      <dgm:t>
        <a:bodyPr/>
        <a:lstStyle/>
        <a:p>
          <a:r>
            <a:rPr lang="cs-CZ" sz="1800" b="1"/>
            <a:t>Ekonomika</a:t>
          </a:r>
        </a:p>
      </dgm:t>
    </dgm:pt>
    <dgm:pt modelId="{41246182-DB38-45E1-B1D1-DB463398E375}" type="parTrans" cxnId="{63CF1E06-F1F5-4CF6-8C93-2574D2861D00}">
      <dgm:prSet/>
      <dgm:spPr/>
      <dgm:t>
        <a:bodyPr/>
        <a:lstStyle/>
        <a:p>
          <a:endParaRPr lang="cs-CZ" sz="2800" b="1"/>
        </a:p>
      </dgm:t>
    </dgm:pt>
    <dgm:pt modelId="{D90BA31B-3DF0-4861-9CC3-03C53B2CE5E6}" type="sibTrans" cxnId="{63CF1E06-F1F5-4CF6-8C93-2574D2861D00}">
      <dgm:prSet custT="1"/>
      <dgm:spPr/>
      <dgm:t>
        <a:bodyPr/>
        <a:lstStyle/>
        <a:p>
          <a:endParaRPr lang="cs-CZ" sz="1600" b="1"/>
        </a:p>
      </dgm:t>
    </dgm:pt>
    <dgm:pt modelId="{6A701514-628D-4198-869E-65B5344FF521}">
      <dgm:prSet phldrT="[Text]" custT="1"/>
      <dgm:spPr/>
      <dgm:t>
        <a:bodyPr/>
        <a:lstStyle/>
        <a:p>
          <a:r>
            <a:rPr lang="cs-CZ" sz="1800" b="1"/>
            <a:t>Doprava</a:t>
          </a:r>
        </a:p>
      </dgm:t>
    </dgm:pt>
    <dgm:pt modelId="{01E7DDFA-FD0F-4F4A-9436-8AB78A137131}" type="parTrans" cxnId="{BE302595-70A0-4014-9CCE-66B7C0388EE0}">
      <dgm:prSet/>
      <dgm:spPr/>
      <dgm:t>
        <a:bodyPr/>
        <a:lstStyle/>
        <a:p>
          <a:endParaRPr lang="cs-CZ" sz="2800" b="1"/>
        </a:p>
      </dgm:t>
    </dgm:pt>
    <dgm:pt modelId="{C656C11A-9586-408F-A27E-A4632A950CEE}" type="sibTrans" cxnId="{BE302595-70A0-4014-9CCE-66B7C0388EE0}">
      <dgm:prSet custT="1"/>
      <dgm:spPr/>
      <dgm:t>
        <a:bodyPr/>
        <a:lstStyle/>
        <a:p>
          <a:endParaRPr lang="cs-CZ" sz="1600" b="1"/>
        </a:p>
      </dgm:t>
    </dgm:pt>
    <dgm:pt modelId="{7A45EBB1-6839-4163-82AB-844AE4C900B4}" type="pres">
      <dgm:prSet presAssocID="{8CE587F1-7B88-4AA0-8279-17F0F0386152}" presName="cycle" presStyleCnt="0">
        <dgm:presLayoutVars>
          <dgm:dir/>
          <dgm:resizeHandles val="exact"/>
        </dgm:presLayoutVars>
      </dgm:prSet>
      <dgm:spPr/>
    </dgm:pt>
    <dgm:pt modelId="{35085889-9D9A-4429-A587-78635D48749B}" type="pres">
      <dgm:prSet presAssocID="{5992FD7B-4391-4996-BEE5-A97305A0D197}" presName="node" presStyleLbl="node1" presStyleIdx="0" presStyleCnt="3">
        <dgm:presLayoutVars>
          <dgm:bulletEnabled val="1"/>
        </dgm:presLayoutVars>
      </dgm:prSet>
      <dgm:spPr/>
    </dgm:pt>
    <dgm:pt modelId="{9EE9C0BD-937E-4C47-A30D-B2702A60D0EE}" type="pres">
      <dgm:prSet presAssocID="{8462175A-A313-4980-BAF5-EC64371D3A2B}" presName="sibTrans" presStyleLbl="sibTrans2D1" presStyleIdx="0" presStyleCnt="3"/>
      <dgm:spPr/>
    </dgm:pt>
    <dgm:pt modelId="{658E2326-1149-4987-B409-F42BF4C2AAF1}" type="pres">
      <dgm:prSet presAssocID="{8462175A-A313-4980-BAF5-EC64371D3A2B}" presName="connectorText" presStyleLbl="sibTrans2D1" presStyleIdx="0" presStyleCnt="3"/>
      <dgm:spPr/>
    </dgm:pt>
    <dgm:pt modelId="{58E66D87-43B8-4A7C-89A7-3E22568FA7D1}" type="pres">
      <dgm:prSet presAssocID="{3CEB3398-C044-4741-A34A-925CEC7AE872}" presName="node" presStyleLbl="node1" presStyleIdx="1" presStyleCnt="3">
        <dgm:presLayoutVars>
          <dgm:bulletEnabled val="1"/>
        </dgm:presLayoutVars>
      </dgm:prSet>
      <dgm:spPr/>
    </dgm:pt>
    <dgm:pt modelId="{8D66060F-B60E-4802-9BED-8412821CAD39}" type="pres">
      <dgm:prSet presAssocID="{D90BA31B-3DF0-4861-9CC3-03C53B2CE5E6}" presName="sibTrans" presStyleLbl="sibTrans2D1" presStyleIdx="1" presStyleCnt="3"/>
      <dgm:spPr/>
    </dgm:pt>
    <dgm:pt modelId="{9458479D-9A83-4C3B-897C-971B401081FB}" type="pres">
      <dgm:prSet presAssocID="{D90BA31B-3DF0-4861-9CC3-03C53B2CE5E6}" presName="connectorText" presStyleLbl="sibTrans2D1" presStyleIdx="1" presStyleCnt="3"/>
      <dgm:spPr/>
    </dgm:pt>
    <dgm:pt modelId="{72D25139-DD23-41A7-8505-9CE1B6A4501C}" type="pres">
      <dgm:prSet presAssocID="{6A701514-628D-4198-869E-65B5344FF521}" presName="node" presStyleLbl="node1" presStyleIdx="2" presStyleCnt="3">
        <dgm:presLayoutVars>
          <dgm:bulletEnabled val="1"/>
        </dgm:presLayoutVars>
      </dgm:prSet>
      <dgm:spPr/>
    </dgm:pt>
    <dgm:pt modelId="{788F50F2-41D2-459D-A1D7-0BB0C3871580}" type="pres">
      <dgm:prSet presAssocID="{C656C11A-9586-408F-A27E-A4632A950CEE}" presName="sibTrans" presStyleLbl="sibTrans2D1" presStyleIdx="2" presStyleCnt="3"/>
      <dgm:spPr/>
    </dgm:pt>
    <dgm:pt modelId="{4EFD5718-0073-43AE-9F8B-86123935EADE}" type="pres">
      <dgm:prSet presAssocID="{C656C11A-9586-408F-A27E-A4632A950CEE}" presName="connectorText" presStyleLbl="sibTrans2D1" presStyleIdx="2" presStyleCnt="3"/>
      <dgm:spPr/>
    </dgm:pt>
  </dgm:ptLst>
  <dgm:cxnLst>
    <dgm:cxn modelId="{63CF1E06-F1F5-4CF6-8C93-2574D2861D00}" srcId="{8CE587F1-7B88-4AA0-8279-17F0F0386152}" destId="{3CEB3398-C044-4741-A34A-925CEC7AE872}" srcOrd="1" destOrd="0" parTransId="{41246182-DB38-45E1-B1D1-DB463398E375}" sibTransId="{D90BA31B-3DF0-4861-9CC3-03C53B2CE5E6}"/>
    <dgm:cxn modelId="{0ACA490A-BFEB-4C6A-935F-75D4A70A748F}" type="presOf" srcId="{5992FD7B-4391-4996-BEE5-A97305A0D197}" destId="{35085889-9D9A-4429-A587-78635D48749B}" srcOrd="0" destOrd="0" presId="urn:microsoft.com/office/officeart/2005/8/layout/cycle2"/>
    <dgm:cxn modelId="{C0FCE835-73D1-4515-93A1-6070591B13C0}" type="presOf" srcId="{C656C11A-9586-408F-A27E-A4632A950CEE}" destId="{4EFD5718-0073-43AE-9F8B-86123935EADE}" srcOrd="1" destOrd="0" presId="urn:microsoft.com/office/officeart/2005/8/layout/cycle2"/>
    <dgm:cxn modelId="{22BF985E-161D-4800-8778-D9A7E3B311B7}" type="presOf" srcId="{C656C11A-9586-408F-A27E-A4632A950CEE}" destId="{788F50F2-41D2-459D-A1D7-0BB0C3871580}" srcOrd="0" destOrd="0" presId="urn:microsoft.com/office/officeart/2005/8/layout/cycle2"/>
    <dgm:cxn modelId="{A52B4E44-E8AD-4D5D-B45D-9783CD96CB8D}" type="presOf" srcId="{D90BA31B-3DF0-4861-9CC3-03C53B2CE5E6}" destId="{9458479D-9A83-4C3B-897C-971B401081FB}" srcOrd="1" destOrd="0" presId="urn:microsoft.com/office/officeart/2005/8/layout/cycle2"/>
    <dgm:cxn modelId="{CC0E345A-018C-4AD8-BB35-E80C8B9DA5C6}" type="presOf" srcId="{8CE587F1-7B88-4AA0-8279-17F0F0386152}" destId="{7A45EBB1-6839-4163-82AB-844AE4C900B4}" srcOrd="0" destOrd="0" presId="urn:microsoft.com/office/officeart/2005/8/layout/cycle2"/>
    <dgm:cxn modelId="{9174B45A-D0E6-4EED-B52D-32EBE29A75D6}" type="presOf" srcId="{8462175A-A313-4980-BAF5-EC64371D3A2B}" destId="{658E2326-1149-4987-B409-F42BF4C2AAF1}" srcOrd="1" destOrd="0" presId="urn:microsoft.com/office/officeart/2005/8/layout/cycle2"/>
    <dgm:cxn modelId="{A80B1393-B575-46C8-8183-AF219AE3EA38}" type="presOf" srcId="{3CEB3398-C044-4741-A34A-925CEC7AE872}" destId="{58E66D87-43B8-4A7C-89A7-3E22568FA7D1}" srcOrd="0" destOrd="0" presId="urn:microsoft.com/office/officeart/2005/8/layout/cycle2"/>
    <dgm:cxn modelId="{463AA694-44DA-41E1-A027-72F4C78D4C41}" type="presOf" srcId="{6A701514-628D-4198-869E-65B5344FF521}" destId="{72D25139-DD23-41A7-8505-9CE1B6A4501C}" srcOrd="0" destOrd="0" presId="urn:microsoft.com/office/officeart/2005/8/layout/cycle2"/>
    <dgm:cxn modelId="{BE302595-70A0-4014-9CCE-66B7C0388EE0}" srcId="{8CE587F1-7B88-4AA0-8279-17F0F0386152}" destId="{6A701514-628D-4198-869E-65B5344FF521}" srcOrd="2" destOrd="0" parTransId="{01E7DDFA-FD0F-4F4A-9436-8AB78A137131}" sibTransId="{C656C11A-9586-408F-A27E-A4632A950CEE}"/>
    <dgm:cxn modelId="{FDFE28A4-C536-4778-ABFA-7CDEC74EEF01}" srcId="{8CE587F1-7B88-4AA0-8279-17F0F0386152}" destId="{5992FD7B-4391-4996-BEE5-A97305A0D197}" srcOrd="0" destOrd="0" parTransId="{AEC99B2D-7403-4ED5-A99A-D1C58B5C147A}" sibTransId="{8462175A-A313-4980-BAF5-EC64371D3A2B}"/>
    <dgm:cxn modelId="{6D3D30BA-B242-4E70-9EC6-5F2FB6837F82}" type="presOf" srcId="{D90BA31B-3DF0-4861-9CC3-03C53B2CE5E6}" destId="{8D66060F-B60E-4802-9BED-8412821CAD39}" srcOrd="0" destOrd="0" presId="urn:microsoft.com/office/officeart/2005/8/layout/cycle2"/>
    <dgm:cxn modelId="{506FBACF-6216-4DF4-B2B4-CCCE5EC0B3ED}" type="presOf" srcId="{8462175A-A313-4980-BAF5-EC64371D3A2B}" destId="{9EE9C0BD-937E-4C47-A30D-B2702A60D0EE}" srcOrd="0" destOrd="0" presId="urn:microsoft.com/office/officeart/2005/8/layout/cycle2"/>
    <dgm:cxn modelId="{CD33BCCE-8662-42B6-9C3E-EA34D25143B6}" type="presParOf" srcId="{7A45EBB1-6839-4163-82AB-844AE4C900B4}" destId="{35085889-9D9A-4429-A587-78635D48749B}" srcOrd="0" destOrd="0" presId="urn:microsoft.com/office/officeart/2005/8/layout/cycle2"/>
    <dgm:cxn modelId="{CFBF91FE-D4EF-4645-9ECD-5CBC8858491B}" type="presParOf" srcId="{7A45EBB1-6839-4163-82AB-844AE4C900B4}" destId="{9EE9C0BD-937E-4C47-A30D-B2702A60D0EE}" srcOrd="1" destOrd="0" presId="urn:microsoft.com/office/officeart/2005/8/layout/cycle2"/>
    <dgm:cxn modelId="{F3D3EA42-99EA-423D-BA13-5BFEDF74BC9F}" type="presParOf" srcId="{9EE9C0BD-937E-4C47-A30D-B2702A60D0EE}" destId="{658E2326-1149-4987-B409-F42BF4C2AAF1}" srcOrd="0" destOrd="0" presId="urn:microsoft.com/office/officeart/2005/8/layout/cycle2"/>
    <dgm:cxn modelId="{EA9A1097-8799-48D9-BA23-5D14588D1BA7}" type="presParOf" srcId="{7A45EBB1-6839-4163-82AB-844AE4C900B4}" destId="{58E66D87-43B8-4A7C-89A7-3E22568FA7D1}" srcOrd="2" destOrd="0" presId="urn:microsoft.com/office/officeart/2005/8/layout/cycle2"/>
    <dgm:cxn modelId="{3B7B84D0-E503-4DE0-9673-E4C5360BE8B3}" type="presParOf" srcId="{7A45EBB1-6839-4163-82AB-844AE4C900B4}" destId="{8D66060F-B60E-4802-9BED-8412821CAD39}" srcOrd="3" destOrd="0" presId="urn:microsoft.com/office/officeart/2005/8/layout/cycle2"/>
    <dgm:cxn modelId="{A97942E5-A6CF-4B65-8F2F-AD593EC1C291}" type="presParOf" srcId="{8D66060F-B60E-4802-9BED-8412821CAD39}" destId="{9458479D-9A83-4C3B-897C-971B401081FB}" srcOrd="0" destOrd="0" presId="urn:microsoft.com/office/officeart/2005/8/layout/cycle2"/>
    <dgm:cxn modelId="{97EB38A6-75C7-4DC7-B0EA-0E222B686FED}" type="presParOf" srcId="{7A45EBB1-6839-4163-82AB-844AE4C900B4}" destId="{72D25139-DD23-41A7-8505-9CE1B6A4501C}" srcOrd="4" destOrd="0" presId="urn:microsoft.com/office/officeart/2005/8/layout/cycle2"/>
    <dgm:cxn modelId="{C849E5F8-0F79-4A28-871D-62633753D035}" type="presParOf" srcId="{7A45EBB1-6839-4163-82AB-844AE4C900B4}" destId="{788F50F2-41D2-459D-A1D7-0BB0C3871580}" srcOrd="5" destOrd="0" presId="urn:microsoft.com/office/officeart/2005/8/layout/cycle2"/>
    <dgm:cxn modelId="{C57F279F-7F33-4B75-B4FB-662183851AE0}" type="presParOf" srcId="{788F50F2-41D2-459D-A1D7-0BB0C3871580}" destId="{4EFD5718-0073-43AE-9F8B-86123935EAD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85889-9D9A-4429-A587-78635D48749B}">
      <dsp:nvSpPr>
        <dsp:cNvPr id="0" name=""/>
        <dsp:cNvSpPr/>
      </dsp:nvSpPr>
      <dsp:spPr>
        <a:xfrm>
          <a:off x="1581617" y="262"/>
          <a:ext cx="1579301" cy="1579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Kvalita života</a:t>
          </a:r>
        </a:p>
      </dsp:txBody>
      <dsp:txXfrm>
        <a:off x="1812900" y="231545"/>
        <a:ext cx="1116735" cy="1116735"/>
      </dsp:txXfrm>
    </dsp:sp>
    <dsp:sp modelId="{9EE9C0BD-937E-4C47-A30D-B2702A60D0EE}">
      <dsp:nvSpPr>
        <dsp:cNvPr id="0" name=""/>
        <dsp:cNvSpPr/>
      </dsp:nvSpPr>
      <dsp:spPr>
        <a:xfrm rot="3600000">
          <a:off x="2748264" y="1540092"/>
          <a:ext cx="419976" cy="533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/>
        </a:p>
      </dsp:txBody>
      <dsp:txXfrm>
        <a:off x="2779762" y="1592138"/>
        <a:ext cx="293983" cy="319808"/>
      </dsp:txXfrm>
    </dsp:sp>
    <dsp:sp modelId="{58E66D87-43B8-4A7C-89A7-3E22568FA7D1}">
      <dsp:nvSpPr>
        <dsp:cNvPr id="0" name=""/>
        <dsp:cNvSpPr/>
      </dsp:nvSpPr>
      <dsp:spPr>
        <a:xfrm>
          <a:off x="2767472" y="2054223"/>
          <a:ext cx="1579301" cy="1579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Ekonomika</a:t>
          </a:r>
        </a:p>
      </dsp:txBody>
      <dsp:txXfrm>
        <a:off x="2998755" y="2285506"/>
        <a:ext cx="1116735" cy="1116735"/>
      </dsp:txXfrm>
    </dsp:sp>
    <dsp:sp modelId="{8D66060F-B60E-4802-9BED-8412821CAD39}">
      <dsp:nvSpPr>
        <dsp:cNvPr id="0" name=""/>
        <dsp:cNvSpPr/>
      </dsp:nvSpPr>
      <dsp:spPr>
        <a:xfrm rot="10800000">
          <a:off x="2173166" y="2577366"/>
          <a:ext cx="419976" cy="533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/>
        </a:p>
      </dsp:txBody>
      <dsp:txXfrm rot="10800000">
        <a:off x="2299159" y="2683969"/>
        <a:ext cx="293983" cy="319808"/>
      </dsp:txXfrm>
    </dsp:sp>
    <dsp:sp modelId="{72D25139-DD23-41A7-8505-9CE1B6A4501C}">
      <dsp:nvSpPr>
        <dsp:cNvPr id="0" name=""/>
        <dsp:cNvSpPr/>
      </dsp:nvSpPr>
      <dsp:spPr>
        <a:xfrm>
          <a:off x="395762" y="2054223"/>
          <a:ext cx="1579301" cy="1579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Doprava</a:t>
          </a:r>
        </a:p>
      </dsp:txBody>
      <dsp:txXfrm>
        <a:off x="627045" y="2285506"/>
        <a:ext cx="1116735" cy="1116735"/>
      </dsp:txXfrm>
    </dsp:sp>
    <dsp:sp modelId="{788F50F2-41D2-459D-A1D7-0BB0C3871580}">
      <dsp:nvSpPr>
        <dsp:cNvPr id="0" name=""/>
        <dsp:cNvSpPr/>
      </dsp:nvSpPr>
      <dsp:spPr>
        <a:xfrm rot="18000000">
          <a:off x="1562409" y="1560679"/>
          <a:ext cx="419976" cy="533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/>
        </a:p>
      </dsp:txBody>
      <dsp:txXfrm>
        <a:off x="1593907" y="1721839"/>
        <a:ext cx="293983" cy="319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7DCA4C-7825-44A0-B31A-4BAD6120D580}" type="datetime1">
              <a:rPr lang="cs-CZ" smtClean="0"/>
              <a:t>13.11.2023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CCFE8D-08E6-40AC-BF4B-494C67BC535C}" type="datetime1">
              <a:rPr lang="cs-CZ" smtClean="0"/>
              <a:t>13.11.2023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EC4697-A511-4167-98D5-E240268A2670}" type="datetime1">
              <a:rPr lang="cs-CZ" smtClean="0"/>
              <a:t>13.11.2023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2422F-D08F-49D0-98CD-DC7D2F2607DE}" type="datetime1">
              <a:rPr lang="cs-CZ" smtClean="0"/>
              <a:t>13.11.2023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72C44F-B7A3-4350-988C-CFC166A0AA82}" type="datetime1">
              <a:rPr lang="cs-CZ" smtClean="0"/>
              <a:t>13.11.2023</a:t>
            </a:fld>
            <a:endParaRPr lang="en-US" dirty="0"/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25B38F-3440-48E9-8BA6-B9B0E297B628}" type="datetime1">
              <a:rPr lang="cs-CZ" smtClean="0"/>
              <a:t>13.11.2023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CB43DD-355E-4ACB-AF6B-F0A0D93B1FF7}" type="datetime1">
              <a:rPr lang="cs-CZ" smtClean="0"/>
              <a:t>13.11.2023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0DC0DA-1C84-4CFB-A589-758D033EC754}" type="datetime1">
              <a:rPr lang="cs-CZ" smtClean="0"/>
              <a:t>13.11.2023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68CB40-5E53-430A-BC80-66A7330A3E11}" type="datetime1">
              <a:rPr lang="cs-CZ" smtClean="0"/>
              <a:t>13.11.2023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030092-A1C2-46B4-B050-3676FFA9CD44}" type="datetime1">
              <a:rPr lang="cs-CZ" smtClean="0"/>
              <a:t>13.11.2023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D7C02-7CC9-44AF-9768-6A6F42347937}" type="datetime1">
              <a:rPr lang="cs-CZ" smtClean="0"/>
              <a:t>13.11.2023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4E756D9B-B1BA-4BAF-99A5-DC08EF34F207}" type="datetime1">
              <a:rPr lang="cs-CZ" smtClean="0"/>
              <a:t>13.11.2023</a:t>
            </a:fld>
            <a:endParaRPr lang="en-US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E295CD-EF07-4568-A35E-D8DFD54CCEB6}" type="datetime1">
              <a:rPr lang="cs-CZ" smtClean="0"/>
              <a:t>13.11.2023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00C9E6-3834-4C30-AC74-37ACA7F99694}" type="datetime1">
              <a:rPr lang="cs-CZ" smtClean="0"/>
              <a:t>13.11.2023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bdélní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Obdélník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922965"/>
            <a:ext cx="10993549" cy="1151081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Vize Libereckého kraje </a:t>
            </a:r>
            <a:endParaRPr lang="c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17064"/>
            <a:ext cx="10993546" cy="468233"/>
          </a:xfrm>
        </p:spPr>
        <p:txBody>
          <a:bodyPr rtlCol="0">
            <a:normAutofit/>
          </a:bodyPr>
          <a:lstStyle/>
          <a:p>
            <a:pPr rtl="0"/>
            <a:r>
              <a:rPr lang="pl-PL" sz="2400" b="1" dirty="0"/>
              <a:t>po roce 2050</a:t>
            </a:r>
            <a:endParaRPr lang="cs" sz="2400" b="1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Obrázek 5" descr="Logo v detailu&#10;&#10;Automaticky generovaný popis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677440"/>
            <a:ext cx="11260667" cy="2699117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DED32FF-04AA-B43B-F500-1A0C7373AC44}"/>
              </a:ext>
            </a:extLst>
          </p:cNvPr>
          <p:cNvGrpSpPr/>
          <p:nvPr/>
        </p:nvGrpSpPr>
        <p:grpSpPr>
          <a:xfrm>
            <a:off x="8006081" y="1551448"/>
            <a:ext cx="3703319" cy="1629112"/>
            <a:chOff x="8236041" y="1550122"/>
            <a:chExt cx="3490027" cy="1434708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543694F0-5052-132F-CE81-3EA2A4961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36041" y="1550122"/>
              <a:ext cx="1461091" cy="490461"/>
            </a:xfrm>
            <a:prstGeom prst="rect">
              <a:avLst/>
            </a:prstGeom>
          </p:spPr>
        </p:pic>
        <p:pic>
          <p:nvPicPr>
            <p:cNvPr id="5" name="Obrázek 4" descr="Obsah obrázku text, klipart&#10;&#10;Popis byl vytvořen automaticky">
              <a:extLst>
                <a:ext uri="{FF2B5EF4-FFF2-40B4-BE49-F238E27FC236}">
                  <a16:creationId xmlns:a16="http://schemas.microsoft.com/office/drawing/2014/main" id="{DCEA7165-0B82-2CA7-95E4-8E39B8485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1397" y="2496641"/>
              <a:ext cx="1390377" cy="438428"/>
            </a:xfrm>
            <a:prstGeom prst="rect">
              <a:avLst/>
            </a:prstGeom>
          </p:spPr>
        </p:pic>
        <p:pic>
          <p:nvPicPr>
            <p:cNvPr id="7" name="Obrázek 6" descr="Obsah obrázku text&#10;&#10;Popis byl vytvořen automaticky">
              <a:extLst>
                <a:ext uri="{FF2B5EF4-FFF2-40B4-BE49-F238E27FC236}">
                  <a16:creationId xmlns:a16="http://schemas.microsoft.com/office/drawing/2014/main" id="{DBDCA529-CFDD-42F8-BDCA-CAB38F903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11246" y="1572350"/>
              <a:ext cx="1214822" cy="468233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2D450435-6CB9-6B02-DE95-D833E9D4D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11246" y="2495391"/>
              <a:ext cx="1198154" cy="489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75915"/>
          </a:xfrm>
        </p:spPr>
        <p:txBody>
          <a:bodyPr rtlCol="0"/>
          <a:lstStyle/>
          <a:p>
            <a:pPr rtl="0"/>
            <a:r>
              <a:rPr lang="cs" dirty="0"/>
              <a:t>Tři pilíře vize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10C7083-0A80-6999-A676-5594FBECB0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404753"/>
              </p:ext>
            </p:extLst>
          </p:nvPr>
        </p:nvGraphicFramePr>
        <p:xfrm>
          <a:off x="581025" y="2341563"/>
          <a:ext cx="4742537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79090BCB-DAFC-1597-320A-D7BD91B9F569}"/>
              </a:ext>
            </a:extLst>
          </p:cNvPr>
          <p:cNvSpPr txBox="1"/>
          <p:nvPr/>
        </p:nvSpPr>
        <p:spPr>
          <a:xfrm>
            <a:off x="6113352" y="1749469"/>
            <a:ext cx="513567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Naší </a:t>
            </a:r>
            <a:r>
              <a:rPr lang="cs-CZ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vizí</a:t>
            </a:r>
            <a:r>
              <a:rPr lang="cs-CZ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cs-CZ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demograficky</a:t>
            </a:r>
            <a:r>
              <a:rPr lang="cs-CZ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stabilní a </a:t>
            </a:r>
            <a:r>
              <a:rPr lang="cs-CZ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ekonomicky</a:t>
            </a:r>
            <a:r>
              <a:rPr lang="cs-CZ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prosperující region, s kvalitním </a:t>
            </a:r>
            <a:r>
              <a:rPr lang="cs-CZ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dopravním</a:t>
            </a:r>
            <a:r>
              <a:rPr lang="cs-CZ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propojením jak v rámci </a:t>
            </a:r>
            <a:r>
              <a:rPr lang="cs-CZ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regionu</a:t>
            </a:r>
            <a:r>
              <a:rPr lang="cs-CZ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tak i na </a:t>
            </a:r>
            <a:r>
              <a:rPr lang="cs-CZ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nadřazená centra</a:t>
            </a:r>
            <a:r>
              <a:rPr lang="cs-CZ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Jen takový region bude </a:t>
            </a:r>
            <a:r>
              <a:rPr lang="cs-CZ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posilovat</a:t>
            </a:r>
            <a:r>
              <a:rPr lang="cs-CZ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zdravou </a:t>
            </a:r>
            <a:r>
              <a:rPr lang="cs-CZ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polycentrickou strukturu </a:t>
            </a:r>
            <a:r>
              <a:rPr lang="cs-CZ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osídlení v ČR.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5081"/>
          </a:xfrm>
        </p:spPr>
        <p:txBody>
          <a:bodyPr rtlCol="0"/>
          <a:lstStyle/>
          <a:p>
            <a:pPr rtl="0"/>
            <a:r>
              <a:rPr lang="cs" dirty="0"/>
              <a:t>Workshop a průzkum mezi studenty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436DC5-BB84-F9F6-1C7B-FF2954435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13" y="1845670"/>
            <a:ext cx="11029615" cy="1486253"/>
          </a:xfrm>
        </p:spPr>
        <p:txBody>
          <a:bodyPr>
            <a:normAutofit/>
          </a:bodyPr>
          <a:lstStyle/>
          <a:p>
            <a:r>
              <a:rPr lang="cs-CZ" sz="2000" dirty="0"/>
              <a:t>Celkem 717 respondentů, dotazy z oblasti, kvality života, ekonomiky a dopravy</a:t>
            </a:r>
          </a:p>
          <a:p>
            <a:r>
              <a:rPr lang="cs-CZ" sz="2000" b="1" dirty="0"/>
              <a:t>Průzkum</a:t>
            </a:r>
            <a:r>
              <a:rPr lang="cs-CZ" sz="2000" dirty="0"/>
              <a:t> + </a:t>
            </a:r>
            <a:r>
              <a:rPr lang="cs-CZ" sz="2000" b="1" dirty="0"/>
              <a:t>strategické</a:t>
            </a:r>
            <a:r>
              <a:rPr lang="cs-CZ" sz="2000" dirty="0"/>
              <a:t> </a:t>
            </a:r>
            <a:r>
              <a:rPr lang="cs-CZ" sz="2000" b="1" dirty="0"/>
              <a:t>dokumenty</a:t>
            </a:r>
            <a:r>
              <a:rPr lang="cs-CZ" sz="2000" dirty="0"/>
              <a:t> kraje tvoří </a:t>
            </a:r>
            <a:r>
              <a:rPr lang="cs-CZ" sz="2000" b="1" dirty="0"/>
              <a:t>základ</a:t>
            </a:r>
            <a:r>
              <a:rPr lang="cs-CZ" sz="2000" dirty="0"/>
              <a:t> pro </a:t>
            </a:r>
            <a:r>
              <a:rPr lang="cs-CZ" sz="2000" b="1" dirty="0"/>
              <a:t>problémovou analýzu </a:t>
            </a:r>
            <a:r>
              <a:rPr lang="cs-CZ" sz="2000" dirty="0"/>
              <a:t>a návrh </a:t>
            </a:r>
            <a:r>
              <a:rPr lang="cs-CZ" sz="2000" b="1" dirty="0"/>
              <a:t>opatření</a:t>
            </a:r>
            <a:r>
              <a:rPr lang="cs-CZ" sz="2000" dirty="0"/>
              <a:t> pro kraj 2050+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B63D1C-3A7E-8466-52E7-17F53E091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78" y="3319616"/>
            <a:ext cx="5160130" cy="288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33B2B7B-FD84-4635-1F2A-92A0A4D44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3" y="3551130"/>
            <a:ext cx="5940425" cy="2494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895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5081"/>
          </a:xfrm>
        </p:spPr>
        <p:txBody>
          <a:bodyPr rtlCol="0"/>
          <a:lstStyle/>
          <a:p>
            <a:pPr rtl="0"/>
            <a:r>
              <a:rPr lang="cs" dirty="0"/>
              <a:t>Předpoklady/hrozby, 2050+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436DC5-BB84-F9F6-1C7B-FF2954435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39" y="1590806"/>
            <a:ext cx="11029615" cy="4346532"/>
          </a:xfrm>
        </p:spPr>
        <p:txBody>
          <a:bodyPr/>
          <a:lstStyle/>
          <a:p>
            <a:r>
              <a:rPr lang="cs-CZ" sz="2000" dirty="0"/>
              <a:t>Může dojít k dalšímu </a:t>
            </a:r>
            <a:r>
              <a:rPr lang="cs-CZ" sz="2000" b="1" dirty="0"/>
              <a:t>vysidlování</a:t>
            </a:r>
            <a:r>
              <a:rPr lang="cs-CZ" sz="2000" dirty="0"/>
              <a:t> periferních oblastí, a to buď do hlavního města nebo mimo ČR.</a:t>
            </a:r>
          </a:p>
          <a:p>
            <a:r>
              <a:rPr lang="cs-CZ" sz="2000" dirty="0"/>
              <a:t>U obyvatel s výraznějším podílem </a:t>
            </a:r>
            <a:r>
              <a:rPr lang="cs-CZ" sz="2000" b="1" dirty="0"/>
              <a:t>seniorů</a:t>
            </a:r>
            <a:r>
              <a:rPr lang="cs-CZ" sz="2000" dirty="0"/>
              <a:t> než dnes lze předpokládat preferenci dopravy bez nutnosti řídit vozidlo.</a:t>
            </a:r>
          </a:p>
          <a:p>
            <a:r>
              <a:rPr lang="cs-CZ" sz="2000" dirty="0"/>
              <a:t>Předpokládáme nárůst poptávky po veřejné dopravě za účelem </a:t>
            </a:r>
            <a:r>
              <a:rPr lang="cs-CZ" sz="2000" b="1" dirty="0"/>
              <a:t>volnočasových</a:t>
            </a:r>
            <a:r>
              <a:rPr lang="cs-CZ" sz="2000" dirty="0"/>
              <a:t> aktivit a odliv </a:t>
            </a:r>
            <a:r>
              <a:rPr lang="cs-CZ" sz="2000" b="1" dirty="0" err="1"/>
              <a:t>pendlerů</a:t>
            </a:r>
            <a:r>
              <a:rPr lang="cs-CZ" sz="2000" dirty="0"/>
              <a:t> směrem k IAD a sdíleným systémům.</a:t>
            </a:r>
          </a:p>
          <a:p>
            <a:r>
              <a:rPr lang="cs-CZ" sz="2000" dirty="0"/>
              <a:t>Při nedostatečné obsluze veřejnou dopravou, může dojít při masivnější dojížďce z </a:t>
            </a:r>
            <a:r>
              <a:rPr lang="cs-CZ" sz="2000" b="1" dirty="0"/>
              <a:t>venkovských oblastí</a:t>
            </a:r>
            <a:r>
              <a:rPr lang="cs-CZ" sz="2000" dirty="0"/>
              <a:t> IAD k výraznějšímu zatěžování komunikací nižších tříd, vyššímu opotřebení, častějším nehodám apod.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647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5081"/>
          </a:xfrm>
        </p:spPr>
        <p:txBody>
          <a:bodyPr rtlCol="0"/>
          <a:lstStyle/>
          <a:p>
            <a:pPr rtl="0"/>
            <a:r>
              <a:rPr lang="cs-CZ" dirty="0"/>
              <a:t>O</a:t>
            </a:r>
            <a:r>
              <a:rPr lang="cs" dirty="0"/>
              <a:t>patření pro naplnění vize 2050+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436DC5-BB84-F9F6-1C7B-FF2954435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39" y="1590806"/>
            <a:ext cx="11029615" cy="4697260"/>
          </a:xfrm>
        </p:spPr>
        <p:txBody>
          <a:bodyPr>
            <a:normAutofit/>
          </a:bodyPr>
          <a:lstStyle/>
          <a:p>
            <a:r>
              <a:rPr lang="cs-CZ" sz="2000" b="1" dirty="0"/>
              <a:t>Kvalita života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Podporovat 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kongresový cestovní ruch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jeho kvalitní zázemí. </a:t>
            </a:r>
          </a:p>
          <a:p>
            <a:pPr lvl="1"/>
            <a:r>
              <a:rPr lang="cs-CZ" sz="1700" dirty="0"/>
              <a:t>Zaměřit se na hospodářsky a sociálně </a:t>
            </a:r>
            <a:r>
              <a:rPr lang="cs-CZ" sz="1700" b="1" dirty="0"/>
              <a:t>ohrožené regiony </a:t>
            </a:r>
            <a:r>
              <a:rPr lang="cs-CZ" sz="1700" dirty="0"/>
              <a:t>na </a:t>
            </a:r>
            <a:r>
              <a:rPr lang="cs-CZ" sz="1700" b="1" dirty="0"/>
              <a:t>periferiích</a:t>
            </a:r>
            <a:r>
              <a:rPr lang="cs-CZ" sz="1700" dirty="0"/>
              <a:t> kraje.</a:t>
            </a:r>
          </a:p>
          <a:p>
            <a:pPr lvl="1"/>
            <a:r>
              <a:rPr lang="cs-CZ" sz="1700" dirty="0"/>
              <a:t>Zlepšit </a:t>
            </a:r>
            <a:r>
              <a:rPr lang="cs-CZ" sz="1700" b="1" dirty="0"/>
              <a:t>dopravní dostupnost</a:t>
            </a:r>
            <a:r>
              <a:rPr lang="cs-CZ" sz="1700" dirty="0"/>
              <a:t>, </a:t>
            </a:r>
            <a:r>
              <a:rPr lang="cs-CZ" sz="1700" b="1" dirty="0"/>
              <a:t>vybavenost</a:t>
            </a:r>
            <a:r>
              <a:rPr lang="cs-CZ" sz="1700" dirty="0"/>
              <a:t>, portfolio </a:t>
            </a:r>
            <a:r>
              <a:rPr lang="cs-CZ" sz="1700" b="1" dirty="0"/>
              <a:t>pracovních</a:t>
            </a:r>
            <a:r>
              <a:rPr lang="cs-CZ" sz="1700" dirty="0"/>
              <a:t> </a:t>
            </a:r>
            <a:r>
              <a:rPr lang="cs-CZ" sz="1700" b="1" dirty="0"/>
              <a:t>příležitosti</a:t>
            </a:r>
            <a:r>
              <a:rPr lang="cs-CZ" sz="1700" dirty="0"/>
              <a:t> v těchto lokalitách.</a:t>
            </a:r>
          </a:p>
          <a:p>
            <a:pPr lvl="1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Zdravotnictví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i pro mladé obyvatele regionu prioritou, zajistit dostatek personálu, péči o 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stárnoucí obyvatelstvo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700" dirty="0"/>
          </a:p>
          <a:p>
            <a:r>
              <a:rPr lang="cs-CZ" sz="2000" b="1" dirty="0"/>
              <a:t>Ekonomika</a:t>
            </a:r>
          </a:p>
          <a:p>
            <a:pPr lvl="1"/>
            <a:r>
              <a:rPr lang="cs-CZ" sz="1700" dirty="0"/>
              <a:t>Zvýšit </a:t>
            </a:r>
            <a:r>
              <a:rPr lang="cs-CZ" sz="1700" b="1" dirty="0"/>
              <a:t>podporu</a:t>
            </a:r>
            <a:r>
              <a:rPr lang="cs-CZ" sz="1700" dirty="0"/>
              <a:t> výzkumu vývoje a inovací, jako zdroje </a:t>
            </a:r>
            <a:r>
              <a:rPr lang="cs-CZ" sz="1700" b="1" dirty="0"/>
              <a:t>vyšší přidané hodnoty </a:t>
            </a:r>
            <a:r>
              <a:rPr lang="cs-CZ" sz="1700" dirty="0"/>
              <a:t>pro ekonomiku v regionu.</a:t>
            </a:r>
          </a:p>
          <a:p>
            <a:pPr lvl="1"/>
            <a:r>
              <a:rPr lang="cs-CZ" sz="1700" dirty="0"/>
              <a:t>Propagovat obory </a:t>
            </a:r>
            <a:r>
              <a:rPr lang="cs-CZ" sz="1700" b="1" dirty="0"/>
              <a:t>technického vzdělání</a:t>
            </a:r>
            <a:r>
              <a:rPr lang="cs-CZ" sz="1700" dirty="0"/>
              <a:t>, provázat s </a:t>
            </a:r>
            <a:r>
              <a:rPr lang="cs-CZ" sz="1700" b="1" dirty="0"/>
              <a:t>odborníky z praxe</a:t>
            </a:r>
            <a:r>
              <a:rPr lang="cs-CZ" sz="1700" dirty="0"/>
              <a:t>, zlepšit přípravu pro výkon profese</a:t>
            </a:r>
          </a:p>
          <a:p>
            <a:pPr lvl="1"/>
            <a:r>
              <a:rPr lang="cs-CZ" sz="1700" dirty="0"/>
              <a:t>Rozvoj nabídky </a:t>
            </a:r>
            <a:r>
              <a:rPr lang="cs-CZ" sz="1700" b="1" dirty="0"/>
              <a:t>pracovních</a:t>
            </a:r>
            <a:r>
              <a:rPr lang="cs-CZ" sz="1700" dirty="0"/>
              <a:t> míst v </a:t>
            </a:r>
            <a:r>
              <a:rPr lang="cs-CZ" sz="1700" b="1" dirty="0"/>
              <a:t>technických</a:t>
            </a:r>
            <a:r>
              <a:rPr lang="cs-CZ" sz="1700" dirty="0"/>
              <a:t> oborech by měl být pokud možno zaměřen šířeji, a to z hlediska jak hloubky vzdělání a odbornosti, tak i </a:t>
            </a:r>
            <a:r>
              <a:rPr lang="cs-CZ" sz="1700" b="1" dirty="0"/>
              <a:t>palety nabízených oborů</a:t>
            </a:r>
            <a:r>
              <a:rPr lang="cs-CZ" sz="1700" dirty="0"/>
              <a:t>. 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74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5081"/>
          </a:xfrm>
        </p:spPr>
        <p:txBody>
          <a:bodyPr rtlCol="0"/>
          <a:lstStyle/>
          <a:p>
            <a:pPr rtl="0"/>
            <a:r>
              <a:rPr lang="cs-CZ" dirty="0"/>
              <a:t>O</a:t>
            </a:r>
            <a:r>
              <a:rPr lang="cs" dirty="0"/>
              <a:t>patření pro naplnění vize 2050+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436DC5-BB84-F9F6-1C7B-FF2954435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39" y="1590806"/>
            <a:ext cx="11029615" cy="4346532"/>
          </a:xfrm>
        </p:spPr>
        <p:txBody>
          <a:bodyPr>
            <a:normAutofit/>
          </a:bodyPr>
          <a:lstStyle/>
          <a:p>
            <a:r>
              <a:rPr lang="cs-CZ" sz="2000" b="1" dirty="0"/>
              <a:t>Doprava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Dokončit silnici 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D35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 směru na Hradec Králové i na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Zittau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Dobudovat 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obchvaty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obcí.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Řešit parkování 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rezidentů.</a:t>
            </a:r>
          </a:p>
          <a:p>
            <a:pPr lvl="1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Modernizace tratě Liberec – Praha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synergický efekt s připravovanými 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VRT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cs-CZ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Elektrizace tratí 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zvýšení udržitelnosti dopravy.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výšení </a:t>
            </a:r>
            <a:r>
              <a:rPr lang="cs-CZ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dostupnosti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České Lípy železniční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dopravou.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Další </a:t>
            </a:r>
            <a:r>
              <a:rPr lang="cs-CZ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integrace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veřejné dopravy, spoje na </a:t>
            </a:r>
            <a:r>
              <a:rPr lang="cs-CZ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zavolání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časová </a:t>
            </a:r>
            <a:r>
              <a:rPr lang="cs-CZ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návaznost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přestupní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terminály.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Dokončit </a:t>
            </a:r>
            <a:r>
              <a:rPr lang="cs-CZ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páteřní síť cyklotras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dobíjecí místa na elektrokola.</a:t>
            </a:r>
          </a:p>
          <a:p>
            <a:pPr lvl="1"/>
            <a:r>
              <a:rPr lang="cs-CZ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Vyšší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zapojení IT 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plánování cesty, odbavení, volby módu, dopravní situaci, platbu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726666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8_TF33552983" id="{76B99DA1-8F4B-4CDD-AF17-E230D0ABAD07}" vid="{3FF160E1-38F3-4E00-BD3B-0B3A46B6642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{020E52EA-B539-4357-BB3A-9F50AC3AA476}tf33552983_win32</Template>
  <TotalTime>139</TotalTime>
  <Words>399</Words>
  <Application>Microsoft Office PowerPoint</Application>
  <PresentationFormat>Širokoúhlá obrazovka</PresentationFormat>
  <Paragraphs>36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Calibri</vt:lpstr>
      <vt:lpstr>Franklin Gothic Book</vt:lpstr>
      <vt:lpstr>Franklin Gothic Demi</vt:lpstr>
      <vt:lpstr>Wingdings 2</vt:lpstr>
      <vt:lpstr>DividendVTI</vt:lpstr>
      <vt:lpstr>Vize Libereckého kraje </vt:lpstr>
      <vt:lpstr>Tři pilíře vize</vt:lpstr>
      <vt:lpstr>Workshop a průzkum mezi studenty</vt:lpstr>
      <vt:lpstr>Předpoklady/hrozby, 2050+</vt:lpstr>
      <vt:lpstr>Opatření pro naplnění vize 2050+</vt:lpstr>
      <vt:lpstr>Opatření pro naplnění vize 2050+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Vize Libereckého kraje</dc:title>
  <dc:creator>Melzer Zdeněk</dc:creator>
  <cp:lastModifiedBy>Melzer Zdeněk</cp:lastModifiedBy>
  <cp:revision>3</cp:revision>
  <dcterms:created xsi:type="dcterms:W3CDTF">2023-11-10T07:28:29Z</dcterms:created>
  <dcterms:modified xsi:type="dcterms:W3CDTF">2023-11-13T14:29:56Z</dcterms:modified>
</cp:coreProperties>
</file>